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373" r:id="rId3"/>
    <p:sldId id="375" r:id="rId4"/>
    <p:sldId id="383" r:id="rId5"/>
    <p:sldId id="374" r:id="rId6"/>
    <p:sldId id="361" r:id="rId7"/>
    <p:sldId id="366" r:id="rId8"/>
    <p:sldId id="385" r:id="rId9"/>
    <p:sldId id="377" r:id="rId10"/>
    <p:sldId id="363" r:id="rId11"/>
    <p:sldId id="386" r:id="rId12"/>
    <p:sldId id="387" r:id="rId13"/>
    <p:sldId id="356" r:id="rId14"/>
    <p:sldId id="362" r:id="rId15"/>
    <p:sldId id="3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 userDrawn="1">
          <p15:clr>
            <a:srgbClr val="A4A3A4"/>
          </p15:clr>
        </p15:guide>
        <p15:guide id="2" pos="30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26E4A6-A68D-438E-88EB-15CEED715DE2}" v="1" dt="2023-06-20T13:39:27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9416" autoAdjust="0"/>
  </p:normalViewPr>
  <p:slideViewPr>
    <p:cSldViewPr>
      <p:cViewPr varScale="1">
        <p:scale>
          <a:sx n="72" d="100"/>
          <a:sy n="72" d="100"/>
        </p:scale>
        <p:origin x="1022" y="38"/>
      </p:cViewPr>
      <p:guideLst>
        <p:guide orient="horz" pos="3016"/>
        <p:guide pos="309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5364A67A-8B49-4522-8F91-DE6D4EE92DCA}"/>
    <pc:docChg chg="custSel modSld">
      <pc:chgData name="Kal Rabb" userId="3edf06299a4717ec" providerId="LiveId" clId="{5364A67A-8B49-4522-8F91-DE6D4EE92DCA}" dt="2020-06-18T19:23:10.455" v="225" actId="108"/>
      <pc:docMkLst>
        <pc:docMk/>
      </pc:docMkLst>
      <pc:sldChg chg="modSp mod">
        <pc:chgData name="Kal Rabb" userId="3edf06299a4717ec" providerId="LiveId" clId="{5364A67A-8B49-4522-8F91-DE6D4EE92DCA}" dt="2020-06-18T19:23:10.455" v="225" actId="108"/>
        <pc:sldMkLst>
          <pc:docMk/>
          <pc:sldMk cId="1363942846" sldId="366"/>
        </pc:sldMkLst>
        <pc:spChg chg="mod">
          <ac:chgData name="Kal Rabb" userId="3edf06299a4717ec" providerId="LiveId" clId="{5364A67A-8B49-4522-8F91-DE6D4EE92DCA}" dt="2020-06-18T19:21:39.420" v="10" actId="20577"/>
          <ac:spMkLst>
            <pc:docMk/>
            <pc:sldMk cId="1363942846" sldId="366"/>
            <ac:spMk id="2" creationId="{689BACD8-2C94-484D-8FA2-5492281F029E}"/>
          </ac:spMkLst>
        </pc:spChg>
        <pc:spChg chg="mod">
          <ac:chgData name="Kal Rabb" userId="3edf06299a4717ec" providerId="LiveId" clId="{5364A67A-8B49-4522-8F91-DE6D4EE92DCA}" dt="2020-06-18T19:23:10.455" v="225" actId="108"/>
          <ac:spMkLst>
            <pc:docMk/>
            <pc:sldMk cId="1363942846" sldId="366"/>
            <ac:spMk id="3" creationId="{EB76BF56-E219-48E7-AB32-FA128F59EAEB}"/>
          </ac:spMkLst>
        </pc:spChg>
      </pc:sldChg>
    </pc:docChg>
  </pc:docChgLst>
  <pc:docChgLst>
    <pc:chgData name="Kal Rabb" userId="3edf06299a4717ec" providerId="LiveId" clId="{47B875E4-0F61-4D5A-8FA7-E28CAC6F6E01}"/>
    <pc:docChg chg="undo custSel addSld delSld modSld sldOrd">
      <pc:chgData name="Kal Rabb" userId="3edf06299a4717ec" providerId="LiveId" clId="{47B875E4-0F61-4D5A-8FA7-E28CAC6F6E01}" dt="2018-06-24T22:57:30.144" v="1056" actId="2696"/>
      <pc:docMkLst>
        <pc:docMk/>
      </pc:docMkLst>
      <pc:sldChg chg="delSp modSp">
        <pc:chgData name="Kal Rabb" userId="3edf06299a4717ec" providerId="LiveId" clId="{47B875E4-0F61-4D5A-8FA7-E28CAC6F6E01}" dt="2018-06-24T22:49:29.671" v="898" actId="14"/>
        <pc:sldMkLst>
          <pc:docMk/>
          <pc:sldMk cId="0" sldId="256"/>
        </pc:sldMkLst>
        <pc:spChg chg="mod">
          <ac:chgData name="Kal Rabb" userId="3edf06299a4717ec" providerId="LiveId" clId="{47B875E4-0F61-4D5A-8FA7-E28CAC6F6E01}" dt="2018-06-24T22:48:58.276" v="847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22:49:07.666" v="885" actId="20577"/>
          <ac:spMkLst>
            <pc:docMk/>
            <pc:sldMk cId="0" sldId="256"/>
            <ac:spMk id="3" creationId="{00000000-0000-0000-0000-000000000000}"/>
          </ac:spMkLst>
        </pc:spChg>
        <pc:spChg chg="del">
          <ac:chgData name="Kal Rabb" userId="3edf06299a4717ec" providerId="LiveId" clId="{47B875E4-0F61-4D5A-8FA7-E28CAC6F6E01}" dt="2018-06-24T22:49:29.671" v="898" actId="14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Kal Rabb" userId="3edf06299a4717ec" providerId="LiveId" clId="{47B875E4-0F61-4D5A-8FA7-E28CAC6F6E01}" dt="2018-06-24T19:02:06.322" v="47" actId="1076"/>
        <pc:sldMkLst>
          <pc:docMk/>
          <pc:sldMk cId="0" sldId="326"/>
        </pc:sldMkLst>
        <pc:spChg chg="mod">
          <ac:chgData name="Kal Rabb" userId="3edf06299a4717ec" providerId="LiveId" clId="{47B875E4-0F61-4D5A-8FA7-E28CAC6F6E01}" dt="2018-06-24T19:01:28.810" v="40" actId="1035"/>
          <ac:spMkLst>
            <pc:docMk/>
            <pc:sldMk cId="0" sldId="326"/>
            <ac:spMk id="6" creationId="{00000000-0000-0000-0000-000000000000}"/>
          </ac:spMkLst>
        </pc:spChg>
        <pc:spChg chg="mod">
          <ac:chgData name="Kal Rabb" userId="3edf06299a4717ec" providerId="LiveId" clId="{47B875E4-0F61-4D5A-8FA7-E28CAC6F6E01}" dt="2018-06-24T19:01:32.673" v="42" actId="1035"/>
          <ac:spMkLst>
            <pc:docMk/>
            <pc:sldMk cId="0" sldId="326"/>
            <ac:spMk id="7" creationId="{00000000-0000-0000-0000-000000000000}"/>
          </ac:spMkLst>
        </pc:spChg>
        <pc:spChg chg="mod">
          <ac:chgData name="Kal Rabb" userId="3edf06299a4717ec" providerId="LiveId" clId="{47B875E4-0F61-4D5A-8FA7-E28CAC6F6E01}" dt="2018-06-24T19:02:06.322" v="47" actId="1076"/>
          <ac:spMkLst>
            <pc:docMk/>
            <pc:sldMk cId="0" sldId="326"/>
            <ac:spMk id="8" creationId="{00000000-0000-0000-0000-000000000000}"/>
          </ac:spMkLst>
        </pc:spChg>
      </pc:sldChg>
      <pc:sldChg chg="modSp del">
        <pc:chgData name="Kal Rabb" userId="3edf06299a4717ec" providerId="LiveId" clId="{47B875E4-0F61-4D5A-8FA7-E28CAC6F6E01}" dt="2018-06-24T19:08:33.250" v="48" actId="2696"/>
        <pc:sldMkLst>
          <pc:docMk/>
          <pc:sldMk cId="2457896930" sldId="351"/>
        </pc:sldMkLst>
        <pc:spChg chg="mod">
          <ac:chgData name="Kal Rabb" userId="3edf06299a4717ec" providerId="LiveId" clId="{47B875E4-0F61-4D5A-8FA7-E28CAC6F6E01}" dt="2018-06-24T17:15:29.509" v="20" actId="27636"/>
          <ac:spMkLst>
            <pc:docMk/>
            <pc:sldMk cId="2457896930" sldId="351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19:01:07.470" v="37" actId="20577"/>
          <ac:spMkLst>
            <pc:docMk/>
            <pc:sldMk cId="2457896930" sldId="351"/>
            <ac:spMk id="3" creationId="{00000000-0000-0000-0000-000000000000}"/>
          </ac:spMkLst>
        </pc:spChg>
      </pc:sldChg>
      <pc:sldChg chg="modSp del">
        <pc:chgData name="Kal Rabb" userId="3edf06299a4717ec" providerId="LiveId" clId="{47B875E4-0F61-4D5A-8FA7-E28CAC6F6E01}" dt="2018-06-24T19:08:34.987" v="49" actId="2696"/>
        <pc:sldMkLst>
          <pc:docMk/>
          <pc:sldMk cId="1636353464" sldId="352"/>
        </pc:sldMkLst>
        <pc:spChg chg="mod">
          <ac:chgData name="Kal Rabb" userId="3edf06299a4717ec" providerId="LiveId" clId="{47B875E4-0F61-4D5A-8FA7-E28CAC6F6E01}" dt="2018-06-24T17:14:17.030" v="5" actId="27636"/>
          <ac:spMkLst>
            <pc:docMk/>
            <pc:sldMk cId="1636353464" sldId="352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17:14:17.068" v="6" actId="27636"/>
          <ac:spMkLst>
            <pc:docMk/>
            <pc:sldMk cId="1636353464" sldId="352"/>
            <ac:spMk id="6" creationId="{00000000-0000-0000-0000-000000000000}"/>
          </ac:spMkLst>
        </pc:spChg>
      </pc:sldChg>
      <pc:sldChg chg="modSp del">
        <pc:chgData name="Kal Rabb" userId="3edf06299a4717ec" providerId="LiveId" clId="{47B875E4-0F61-4D5A-8FA7-E28CAC6F6E01}" dt="2018-06-24T19:08:36.657" v="50" actId="2696"/>
        <pc:sldMkLst>
          <pc:docMk/>
          <pc:sldMk cId="437849776" sldId="354"/>
        </pc:sldMkLst>
        <pc:spChg chg="mod">
          <ac:chgData name="Kal Rabb" userId="3edf06299a4717ec" providerId="LiveId" clId="{47B875E4-0F61-4D5A-8FA7-E28CAC6F6E01}" dt="2018-06-24T17:14:17.101" v="7" actId="27636"/>
          <ac:spMkLst>
            <pc:docMk/>
            <pc:sldMk cId="437849776" sldId="354"/>
            <ac:spMk id="2" creationId="{00000000-0000-0000-0000-000000000000}"/>
          </ac:spMkLst>
        </pc:spChg>
      </pc:sldChg>
      <pc:sldChg chg="modSp del">
        <pc:chgData name="Kal Rabb" userId="3edf06299a4717ec" providerId="LiveId" clId="{47B875E4-0F61-4D5A-8FA7-E28CAC6F6E01}" dt="2018-06-24T19:08:37.969" v="51" actId="2696"/>
        <pc:sldMkLst>
          <pc:docMk/>
          <pc:sldMk cId="501667563" sldId="355"/>
        </pc:sldMkLst>
        <pc:spChg chg="mod">
          <ac:chgData name="Kal Rabb" userId="3edf06299a4717ec" providerId="LiveId" clId="{47B875E4-0F61-4D5A-8FA7-E28CAC6F6E01}" dt="2018-06-24T17:14:17.106" v="8" actId="27636"/>
          <ac:spMkLst>
            <pc:docMk/>
            <pc:sldMk cId="501667563" sldId="355"/>
            <ac:spMk id="2" creationId="{00000000-0000-0000-0000-000000000000}"/>
          </ac:spMkLst>
        </pc:spChg>
      </pc:sldChg>
      <pc:sldChg chg="addSp modSp modNotesTx">
        <pc:chgData name="Kal Rabb" userId="3edf06299a4717ec" providerId="LiveId" clId="{47B875E4-0F61-4D5A-8FA7-E28CAC6F6E01}" dt="2018-06-24T22:42:58.184" v="504" actId="20577"/>
        <pc:sldMkLst>
          <pc:docMk/>
          <pc:sldMk cId="2402336355" sldId="356"/>
        </pc:sldMkLst>
        <pc:spChg chg="mod">
          <ac:chgData name="Kal Rabb" userId="3edf06299a4717ec" providerId="LiveId" clId="{47B875E4-0F61-4D5A-8FA7-E28CAC6F6E01}" dt="2018-06-24T22:38:58.609" v="193" actId="20577"/>
          <ac:spMkLst>
            <pc:docMk/>
            <pc:sldMk cId="2402336355" sldId="356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22:41:04.138" v="339" actId="14100"/>
          <ac:spMkLst>
            <pc:docMk/>
            <pc:sldMk cId="2402336355" sldId="356"/>
            <ac:spMk id="3" creationId="{00000000-0000-0000-0000-000000000000}"/>
          </ac:spMkLst>
        </pc:spChg>
        <pc:spChg chg="add mod">
          <ac:chgData name="Kal Rabb" userId="3edf06299a4717ec" providerId="LiveId" clId="{47B875E4-0F61-4D5A-8FA7-E28CAC6F6E01}" dt="2018-06-24T22:42:01.680" v="402" actId="20577"/>
          <ac:spMkLst>
            <pc:docMk/>
            <pc:sldMk cId="2402336355" sldId="356"/>
            <ac:spMk id="4" creationId="{EE71A992-DCCD-47B8-9AEA-BB227686FC06}"/>
          </ac:spMkLst>
        </pc:spChg>
        <pc:spChg chg="add mod">
          <ac:chgData name="Kal Rabb" userId="3edf06299a4717ec" providerId="LiveId" clId="{47B875E4-0F61-4D5A-8FA7-E28CAC6F6E01}" dt="2018-06-24T22:42:39.472" v="463" actId="20577"/>
          <ac:spMkLst>
            <pc:docMk/>
            <pc:sldMk cId="2402336355" sldId="356"/>
            <ac:spMk id="5" creationId="{B57FFE1D-52E9-4A49-9448-DC1C46ABC855}"/>
          </ac:spMkLst>
        </pc:spChg>
      </pc:sldChg>
      <pc:sldChg chg="modSp">
        <pc:chgData name="Kal Rabb" userId="3edf06299a4717ec" providerId="LiveId" clId="{47B875E4-0F61-4D5A-8FA7-E28CAC6F6E01}" dt="2018-06-24T17:15:01.713" v="19" actId="1076"/>
        <pc:sldMkLst>
          <pc:docMk/>
          <pc:sldMk cId="2429905080" sldId="359"/>
        </pc:sldMkLst>
        <pc:spChg chg="mod">
          <ac:chgData name="Kal Rabb" userId="3edf06299a4717ec" providerId="LiveId" clId="{47B875E4-0F61-4D5A-8FA7-E28CAC6F6E01}" dt="2018-06-24T17:14:51.850" v="18" actId="14100"/>
          <ac:spMkLst>
            <pc:docMk/>
            <pc:sldMk cId="2429905080" sldId="359"/>
            <ac:spMk id="8194" creationId="{00000000-0000-0000-0000-000000000000}"/>
          </ac:spMkLst>
        </pc:spChg>
        <pc:grpChg chg="mod">
          <ac:chgData name="Kal Rabb" userId="3edf06299a4717ec" providerId="LiveId" clId="{47B875E4-0F61-4D5A-8FA7-E28CAC6F6E01}" dt="2018-06-24T17:15:01.713" v="19" actId="1076"/>
          <ac:grpSpMkLst>
            <pc:docMk/>
            <pc:sldMk cId="2429905080" sldId="359"/>
            <ac:grpSpMk id="8195" creationId="{00000000-0000-0000-0000-000000000000}"/>
          </ac:grpSpMkLst>
        </pc:grpChg>
      </pc:sldChg>
      <pc:sldChg chg="modSp ord">
        <pc:chgData name="Kal Rabb" userId="3edf06299a4717ec" providerId="LiveId" clId="{47B875E4-0F61-4D5A-8FA7-E28CAC6F6E01}" dt="2018-06-24T22:56:06.456" v="1042" actId="14"/>
        <pc:sldMkLst>
          <pc:docMk/>
          <pc:sldMk cId="3659970040" sldId="361"/>
        </pc:sldMkLst>
        <pc:spChg chg="mod">
          <ac:chgData name="Kal Rabb" userId="3edf06299a4717ec" providerId="LiveId" clId="{47B875E4-0F61-4D5A-8FA7-E28CAC6F6E01}" dt="2018-06-24T22:54:59.258" v="902" actId="14100"/>
          <ac:spMkLst>
            <pc:docMk/>
            <pc:sldMk cId="3659970040" sldId="361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22:56:06.456" v="1042" actId="14"/>
          <ac:spMkLst>
            <pc:docMk/>
            <pc:sldMk cId="3659970040" sldId="361"/>
            <ac:spMk id="3" creationId="{00000000-0000-0000-0000-000000000000}"/>
          </ac:spMkLst>
        </pc:spChg>
      </pc:sldChg>
      <pc:sldChg chg="modSp">
        <pc:chgData name="Kal Rabb" userId="3edf06299a4717ec" providerId="LiveId" clId="{47B875E4-0F61-4D5A-8FA7-E28CAC6F6E01}" dt="2018-06-24T17:14:17.166" v="13" actId="27636"/>
        <pc:sldMkLst>
          <pc:docMk/>
          <pc:sldMk cId="4117215305" sldId="362"/>
        </pc:sldMkLst>
        <pc:spChg chg="mod">
          <ac:chgData name="Kal Rabb" userId="3edf06299a4717ec" providerId="LiveId" clId="{47B875E4-0F61-4D5A-8FA7-E28CAC6F6E01}" dt="2018-06-24T17:14:17.166" v="13" actId="27636"/>
          <ac:spMkLst>
            <pc:docMk/>
            <pc:sldMk cId="4117215305" sldId="362"/>
            <ac:spMk id="2" creationId="{00000000-0000-0000-0000-000000000000}"/>
          </ac:spMkLst>
        </pc:spChg>
        <pc:spChg chg="mod">
          <ac:chgData name="Kal Rabb" userId="3edf06299a4717ec" providerId="LiveId" clId="{47B875E4-0F61-4D5A-8FA7-E28CAC6F6E01}" dt="2018-06-24T17:14:17.164" v="12" actId="27636"/>
          <ac:spMkLst>
            <pc:docMk/>
            <pc:sldMk cId="4117215305" sldId="362"/>
            <ac:spMk id="3" creationId="{00000000-0000-0000-0000-000000000000}"/>
          </ac:spMkLst>
        </pc:spChg>
      </pc:sldChg>
      <pc:sldChg chg="addSp modSp add">
        <pc:chgData name="Kal Rabb" userId="3edf06299a4717ec" providerId="LiveId" clId="{47B875E4-0F61-4D5A-8FA7-E28CAC6F6E01}" dt="2018-06-24T22:42:14.064" v="404" actId="20577"/>
        <pc:sldMkLst>
          <pc:docMk/>
          <pc:sldMk cId="4064531354" sldId="363"/>
        </pc:sldMkLst>
        <pc:spChg chg="mod">
          <ac:chgData name="Kal Rabb" userId="3edf06299a4717ec" providerId="LiveId" clId="{47B875E4-0F61-4D5A-8FA7-E28CAC6F6E01}" dt="2018-06-24T22:38:02.554" v="183" actId="14100"/>
          <ac:spMkLst>
            <pc:docMk/>
            <pc:sldMk cId="4064531354" sldId="363"/>
            <ac:spMk id="2" creationId="{BE620D55-8DBB-4C23-A346-2929980530E2}"/>
          </ac:spMkLst>
        </pc:spChg>
        <pc:spChg chg="mod">
          <ac:chgData name="Kal Rabb" userId="3edf06299a4717ec" providerId="LiveId" clId="{47B875E4-0F61-4D5A-8FA7-E28CAC6F6E01}" dt="2018-06-24T22:38:13.912" v="186" actId="14100"/>
          <ac:spMkLst>
            <pc:docMk/>
            <pc:sldMk cId="4064531354" sldId="363"/>
            <ac:spMk id="3" creationId="{F5E8E499-A2A1-4F4E-9469-590F4EF408C8}"/>
          </ac:spMkLst>
        </pc:spChg>
        <pc:spChg chg="add mod">
          <ac:chgData name="Kal Rabb" userId="3edf06299a4717ec" providerId="LiveId" clId="{47B875E4-0F61-4D5A-8FA7-E28CAC6F6E01}" dt="2018-06-24T22:42:14.064" v="404" actId="20577"/>
          <ac:spMkLst>
            <pc:docMk/>
            <pc:sldMk cId="4064531354" sldId="363"/>
            <ac:spMk id="4" creationId="{0DA32B67-D989-497F-B8A3-4925ACA4B208}"/>
          </ac:spMkLst>
        </pc:spChg>
        <pc:spChg chg="add mod">
          <ac:chgData name="Kal Rabb" userId="3edf06299a4717ec" providerId="LiveId" clId="{47B875E4-0F61-4D5A-8FA7-E28CAC6F6E01}" dt="2018-06-24T19:15:04.494" v="180" actId="404"/>
          <ac:spMkLst>
            <pc:docMk/>
            <pc:sldMk cId="4064531354" sldId="363"/>
            <ac:spMk id="5" creationId="{DB4E01DB-7F2D-4741-A9CF-9D57C4F1D43C}"/>
          </ac:spMkLst>
        </pc:spChg>
      </pc:sldChg>
      <pc:sldChg chg="modSp add del">
        <pc:chgData name="Kal Rabb" userId="3edf06299a4717ec" providerId="LiveId" clId="{47B875E4-0F61-4D5A-8FA7-E28CAC6F6E01}" dt="2018-06-24T22:57:30.144" v="1056" actId="2696"/>
        <pc:sldMkLst>
          <pc:docMk/>
          <pc:sldMk cId="1429107075" sldId="364"/>
        </pc:sldMkLst>
        <pc:spChg chg="mod">
          <ac:chgData name="Kal Rabb" userId="3edf06299a4717ec" providerId="LiveId" clId="{47B875E4-0F61-4D5A-8FA7-E28CAC6F6E01}" dt="2018-06-24T22:57:23.151" v="1055" actId="20577"/>
          <ac:spMkLst>
            <pc:docMk/>
            <pc:sldMk cId="1429107075" sldId="364"/>
            <ac:spMk id="3" creationId="{00000000-0000-0000-0000-000000000000}"/>
          </ac:spMkLst>
        </pc:spChg>
      </pc:sldChg>
      <pc:sldChg chg="modSp add modNotesTx">
        <pc:chgData name="Kal Rabb" userId="3edf06299a4717ec" providerId="LiveId" clId="{47B875E4-0F61-4D5A-8FA7-E28CAC6F6E01}" dt="2018-06-24T22:47:33.841" v="790" actId="20577"/>
        <pc:sldMkLst>
          <pc:docMk/>
          <pc:sldMk cId="1904012377" sldId="365"/>
        </pc:sldMkLst>
        <pc:spChg chg="mod">
          <ac:chgData name="Kal Rabb" userId="3edf06299a4717ec" providerId="LiveId" clId="{47B875E4-0F61-4D5A-8FA7-E28CAC6F6E01}" dt="2018-06-24T22:43:19.293" v="513" actId="20577"/>
          <ac:spMkLst>
            <pc:docMk/>
            <pc:sldMk cId="1904012377" sldId="365"/>
            <ac:spMk id="2" creationId="{FB8C3000-5E42-4F2A-A2CA-DD7E98D0E02A}"/>
          </ac:spMkLst>
        </pc:spChg>
        <pc:spChg chg="mod">
          <ac:chgData name="Kal Rabb" userId="3edf06299a4717ec" providerId="LiveId" clId="{47B875E4-0F61-4D5A-8FA7-E28CAC6F6E01}" dt="2018-06-24T22:46:51.062" v="683" actId="20577"/>
          <ac:spMkLst>
            <pc:docMk/>
            <pc:sldMk cId="1904012377" sldId="365"/>
            <ac:spMk id="3" creationId="{6B1AABCE-8102-49E7-A334-8CFF4968227C}"/>
          </ac:spMkLst>
        </pc:spChg>
      </pc:sldChg>
      <pc:sldChg chg="addSp modSp add ord">
        <pc:chgData name="Kal Rabb" userId="3edf06299a4717ec" providerId="LiveId" clId="{47B875E4-0F61-4D5A-8FA7-E28CAC6F6E01}" dt="2018-06-24T22:56:58.885" v="1043"/>
        <pc:sldMkLst>
          <pc:docMk/>
          <pc:sldMk cId="1363942846" sldId="366"/>
        </pc:sldMkLst>
        <pc:spChg chg="mod">
          <ac:chgData name="Kal Rabb" userId="3edf06299a4717ec" providerId="LiveId" clId="{47B875E4-0F61-4D5A-8FA7-E28CAC6F6E01}" dt="2018-06-24T22:49:21.847" v="897" actId="20577"/>
          <ac:spMkLst>
            <pc:docMk/>
            <pc:sldMk cId="1363942846" sldId="366"/>
            <ac:spMk id="2" creationId="{689BACD8-2C94-484D-8FA2-5492281F029E}"/>
          </ac:spMkLst>
        </pc:spChg>
        <pc:spChg chg="mod">
          <ac:chgData name="Kal Rabb" userId="3edf06299a4717ec" providerId="LiveId" clId="{47B875E4-0F61-4D5A-8FA7-E28CAC6F6E01}" dt="2018-06-24T22:54:26.959" v="900" actId="313"/>
          <ac:spMkLst>
            <pc:docMk/>
            <pc:sldMk cId="1363942846" sldId="366"/>
            <ac:spMk id="3" creationId="{EB76BF56-E219-48E7-AB32-FA128F59EAEB}"/>
          </ac:spMkLst>
        </pc:spChg>
        <pc:spChg chg="add mod">
          <ac:chgData name="Kal Rabb" userId="3edf06299a4717ec" providerId="LiveId" clId="{47B875E4-0F61-4D5A-8FA7-E28CAC6F6E01}" dt="2018-06-24T22:54:40.554" v="901" actId="1076"/>
          <ac:spMkLst>
            <pc:docMk/>
            <pc:sldMk cId="1363942846" sldId="366"/>
            <ac:spMk id="4" creationId="{8D8C8AB7-1036-44D4-B584-375269657A95}"/>
          </ac:spMkLst>
        </pc:spChg>
      </pc:sldChg>
    </pc:docChg>
  </pc:docChgLst>
  <pc:docChgLst>
    <pc:chgData name="Kal Rabb" userId="3edf06299a4717ec" providerId="LiveId" clId="{D226E4A6-A68D-438E-88EB-15CEED715DE2}"/>
    <pc:docChg chg="custSel addSld modSld">
      <pc:chgData name="Kal Rabb" userId="3edf06299a4717ec" providerId="LiveId" clId="{D226E4A6-A68D-438E-88EB-15CEED715DE2}" dt="2023-06-20T13:42:31.743" v="481" actId="20577"/>
      <pc:docMkLst>
        <pc:docMk/>
      </pc:docMkLst>
      <pc:sldChg chg="modSp mod">
        <pc:chgData name="Kal Rabb" userId="3edf06299a4717ec" providerId="LiveId" clId="{D226E4A6-A68D-438E-88EB-15CEED715DE2}" dt="2023-06-20T13:42:31.743" v="481" actId="20577"/>
        <pc:sldMkLst>
          <pc:docMk/>
          <pc:sldMk cId="0" sldId="256"/>
        </pc:sldMkLst>
        <pc:spChg chg="mod">
          <ac:chgData name="Kal Rabb" userId="3edf06299a4717ec" providerId="LiveId" clId="{D226E4A6-A68D-438E-88EB-15CEED715DE2}" dt="2023-06-20T13:42:31.743" v="481" actId="20577"/>
          <ac:spMkLst>
            <pc:docMk/>
            <pc:sldMk cId="0" sldId="256"/>
            <ac:spMk id="2" creationId="{00000000-0000-0000-0000-000000000000}"/>
          </ac:spMkLst>
        </pc:spChg>
      </pc:sldChg>
      <pc:sldChg chg="modSp new mod">
        <pc:chgData name="Kal Rabb" userId="3edf06299a4717ec" providerId="LiveId" clId="{D226E4A6-A68D-438E-88EB-15CEED715DE2}" dt="2023-06-20T13:42:16.992" v="469" actId="20577"/>
        <pc:sldMkLst>
          <pc:docMk/>
          <pc:sldMk cId="733551372" sldId="374"/>
        </pc:sldMkLst>
        <pc:spChg chg="mod">
          <ac:chgData name="Kal Rabb" userId="3edf06299a4717ec" providerId="LiveId" clId="{D226E4A6-A68D-438E-88EB-15CEED715DE2}" dt="2023-06-20T13:40:00.126" v="23" actId="20577"/>
          <ac:spMkLst>
            <pc:docMk/>
            <pc:sldMk cId="733551372" sldId="374"/>
            <ac:spMk id="2" creationId="{F275A0A3-5094-2B04-1799-30D9BD29DE89}"/>
          </ac:spMkLst>
        </pc:spChg>
        <pc:spChg chg="mod">
          <ac:chgData name="Kal Rabb" userId="3edf06299a4717ec" providerId="LiveId" clId="{D226E4A6-A68D-438E-88EB-15CEED715DE2}" dt="2023-06-20T13:42:16.992" v="469" actId="20577"/>
          <ac:spMkLst>
            <pc:docMk/>
            <pc:sldMk cId="733551372" sldId="374"/>
            <ac:spMk id="3" creationId="{33B0D14E-BB46-29EF-B086-B030F20C54C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32E42-9B9D-4BDE-A779-875C6F9E546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FBB20-3CD1-4D5D-8201-87CD998926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Energy Efficiency</a:t>
            </a:r>
          </a:p>
          <a:p>
            <a:r>
              <a:rPr lang="en-US" dirty="0"/>
              <a:t>Integrability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FBB20-3CD1-4D5D-8201-87CD9989261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80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Perf - &lt;2 sec</a:t>
            </a:r>
          </a:p>
          <a:p>
            <a:r>
              <a:rPr lang="en-US" dirty="0"/>
              <a:t>Sec – </a:t>
            </a:r>
            <a:r>
              <a:rPr lang="en-US" dirty="0" err="1"/>
              <a:t>mfa</a:t>
            </a:r>
            <a:endParaRPr lang="en-US" dirty="0"/>
          </a:p>
          <a:p>
            <a:r>
              <a:rPr lang="en-US" dirty="0"/>
              <a:t>Integrity – no eventual consistency</a:t>
            </a:r>
          </a:p>
          <a:p>
            <a:r>
              <a:rPr lang="en-US" dirty="0"/>
              <a:t>Avail – 99.99%</a:t>
            </a:r>
          </a:p>
          <a:p>
            <a:endParaRPr lang="en-US" dirty="0"/>
          </a:p>
          <a:p>
            <a:r>
              <a:rPr lang="en-US" dirty="0"/>
              <a:t>Perf – breaking within 100ms</a:t>
            </a:r>
          </a:p>
          <a:p>
            <a:r>
              <a:rPr lang="en-US" dirty="0"/>
              <a:t>Sec – in-sys comms encrypt</a:t>
            </a:r>
          </a:p>
          <a:p>
            <a:r>
              <a:rPr lang="en-US" dirty="0"/>
              <a:t>Safety – sensor fail =&gt; stop</a:t>
            </a:r>
          </a:p>
          <a:p>
            <a:r>
              <a:rPr lang="en-US" dirty="0" err="1"/>
              <a:t>Reliab</a:t>
            </a:r>
            <a:r>
              <a:rPr lang="en-US" dirty="0"/>
              <a:t> – 10k hours between fail</a:t>
            </a:r>
          </a:p>
          <a:p>
            <a:endParaRPr lang="en-US" dirty="0"/>
          </a:p>
          <a:p>
            <a:r>
              <a:rPr lang="en-US" dirty="0"/>
              <a:t>Portability:  Mobile app (iOS/ Android)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FBB20-3CD1-4D5D-8201-87CD9989261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52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Assumption:  API is available 24/7 | user understands how brokerage works =&gt; no tutorials | network latency under 200ms</a:t>
            </a:r>
          </a:p>
          <a:p>
            <a:r>
              <a:rPr lang="en-US" dirty="0"/>
              <a:t>Dependency: external auth | news feed provider | OS runtime libraries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FBB20-3CD1-4D5D-8201-87CD9989261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81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10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79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3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74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4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12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5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23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86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25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2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87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dirty="0">
                <a:cs typeface="Garamond"/>
              </a:rPr>
              <a:t>Functional &amp;</a:t>
            </a:r>
            <a:br>
              <a:rPr lang="en-CA" dirty="0">
                <a:cs typeface="Garamond"/>
              </a:rPr>
            </a:br>
            <a:r>
              <a:rPr lang="en-CA" dirty="0">
                <a:cs typeface="Garamond"/>
              </a:rPr>
              <a:t>Non-Functional Requirements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Quality attributes and other NF items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20D55-8DBB-4C23-A346-29299805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86605"/>
            <a:ext cx="8691304" cy="1428064"/>
          </a:xfrm>
        </p:spPr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8E499-A2A1-4F4E-9469-590F4EF408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7448" y="1899053"/>
            <a:ext cx="10009112" cy="4672342"/>
          </a:xfrm>
        </p:spPr>
        <p:txBody>
          <a:bodyPr>
            <a:noAutofit/>
          </a:bodyPr>
          <a:lstStyle/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Performance requirements for system operations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Different FRs may have different performance requirements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Can specify those performance goals with the corresponding FRs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Convenient and less likely to miss something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May also propagate performance requirements up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e-shop should provide checkout functionality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Checkout should support 1k concurrent operations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Therefore, e-shop should allow 1k concurrent checkouts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Propagating upward may surface conflicting performance requirements — architect's job to resolve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4E01DB-7F2D-4741-A9CF-9D57C4F1D43C}"/>
              </a:ext>
            </a:extLst>
          </p:cNvPr>
          <p:cNvSpPr/>
          <p:nvPr/>
        </p:nvSpPr>
        <p:spPr>
          <a:xfrm>
            <a:off x="2567608" y="6012436"/>
            <a:ext cx="63904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3C3C3C"/>
                </a:solidFill>
                <a:latin typeface="Roboto"/>
              </a:rPr>
              <a:t>Wiegers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, Karl. </a:t>
            </a:r>
            <a:r>
              <a:rPr lang="en-US" sz="1100" i="1" dirty="0">
                <a:solidFill>
                  <a:srgbClr val="3C3C3C"/>
                </a:solidFill>
                <a:latin typeface="Roboto"/>
              </a:rPr>
              <a:t>Software Requirements, 3rd Edition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. Microsoft Press PTG, 2014. [Bookshelf Online].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64531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F29E-F780-2CE0-0188-D81F62E28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4C77B-C5DB-E99A-03FA-E001665D2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86605"/>
            <a:ext cx="8691304" cy="1428064"/>
          </a:xfrm>
        </p:spPr>
        <p:txBody>
          <a:bodyPr/>
          <a:lstStyle/>
          <a:p>
            <a:r>
              <a:rPr lang="en-US" dirty="0"/>
              <a:t>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1A74E-73C7-3550-17F1-36CB10DD3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9456" y="1899053"/>
            <a:ext cx="10009112" cy="4672342"/>
          </a:xfrm>
        </p:spPr>
        <p:txBody>
          <a:bodyPr>
            <a:noAutofit/>
          </a:bodyPr>
          <a:lstStyle/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Restrict and protect access to the software &amp; data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CIA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Confidentiality (who can see it)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Integrity (can it be tampered with)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Availability (can it be disrupted)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encrypted in transit </a:t>
            </a:r>
            <a:r>
              <a:rPr lang="en-US" sz="1600" dirty="0">
                <a:sym typeface="Wingdings" panose="05000000000000000000" pitchFamily="2" charset="2"/>
              </a:rPr>
              <a:t> SSL between services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Not just software &amp; data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Physical (system architecture)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keycard access to server room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Often originate in business rules &amp; regulations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Identify everything the system should comply with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HIPAA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F0AB18-3F66-4640-FD9C-9785CE55504A}"/>
              </a:ext>
            </a:extLst>
          </p:cNvPr>
          <p:cNvSpPr/>
          <p:nvPr/>
        </p:nvSpPr>
        <p:spPr>
          <a:xfrm>
            <a:off x="2567608" y="6012436"/>
            <a:ext cx="63904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3C3C3C"/>
                </a:solidFill>
                <a:latin typeface="Roboto"/>
              </a:rPr>
              <a:t>Wiegers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, Karl. </a:t>
            </a:r>
            <a:r>
              <a:rPr lang="en-US" sz="1100" i="1" dirty="0">
                <a:solidFill>
                  <a:srgbClr val="3C3C3C"/>
                </a:solidFill>
                <a:latin typeface="Roboto"/>
              </a:rPr>
              <a:t>Software Requirements, 3rd Edition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. Microsoft Press PTG, 2014. [Bookshelf Online].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3307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1B326-3FF4-8711-1D3E-A73EC0ABF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B5E7-ADD2-2B49-998F-390838EB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286605"/>
            <a:ext cx="8691304" cy="1414204"/>
          </a:xfrm>
        </p:spPr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EC67-51F9-696A-5811-022C47AD5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9456" y="1899053"/>
            <a:ext cx="9937104" cy="4672342"/>
          </a:xfrm>
        </p:spPr>
        <p:txBody>
          <a:bodyPr>
            <a:noAutofit/>
          </a:bodyPr>
          <a:lstStyle/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Concerned with possible loss, damage, and harm from use of the product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Security protects the system </a:t>
            </a:r>
            <a:r>
              <a:rPr lang="en-US" b="1" dirty="0"/>
              <a:t>from</a:t>
            </a:r>
            <a:r>
              <a:rPr lang="en-US" dirty="0"/>
              <a:t> people; Safety protects </a:t>
            </a:r>
            <a:r>
              <a:rPr lang="en-US" b="1" dirty="0"/>
              <a:t>people</a:t>
            </a:r>
            <a:r>
              <a:rPr lang="en-US" dirty="0"/>
              <a:t> from the system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Identify potentially dangerous actions that can be prevented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Find safeguards and preventive measures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Safety certificates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Policies &amp; regulations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Protects the organization from liability</a:t>
            </a:r>
          </a:p>
          <a:p>
            <a:pPr lvl="3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Shifts responsibilities to the certified/compliant party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What harm could a failure of each of these systems cause?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myCourses?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accounting software?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medical devices?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self-driving cars?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SkyNet?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78F4D5-80E8-9F2E-790C-58B3CCC4E883}"/>
              </a:ext>
            </a:extLst>
          </p:cNvPr>
          <p:cNvSpPr/>
          <p:nvPr/>
        </p:nvSpPr>
        <p:spPr>
          <a:xfrm>
            <a:off x="2567608" y="6012436"/>
            <a:ext cx="63904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3C3C3C"/>
                </a:solidFill>
                <a:latin typeface="Roboto"/>
              </a:rPr>
              <a:t>Wiegers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, Karl. </a:t>
            </a:r>
            <a:r>
              <a:rPr lang="en-US" sz="1100" i="1" dirty="0">
                <a:solidFill>
                  <a:srgbClr val="3C3C3C"/>
                </a:solidFill>
                <a:latin typeface="Roboto"/>
              </a:rPr>
              <a:t>Software Requirements, 3rd Edition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. Microsoft Press PTG, 2014. [Bookshelf Online].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7834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6" y="260649"/>
            <a:ext cx="9937104" cy="1440159"/>
          </a:xfrm>
        </p:spPr>
        <p:txBody>
          <a:bodyPr>
            <a:normAutofit/>
          </a:bodyPr>
          <a:lstStyle/>
          <a:p>
            <a:r>
              <a:rPr lang="en-US" dirty="0"/>
              <a:t>Quality Attribute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455" y="1845734"/>
            <a:ext cx="4536505" cy="40233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Web application for banking</a:t>
            </a:r>
          </a:p>
          <a:p>
            <a:r>
              <a:rPr lang="en-US" dirty="0">
                <a:solidFill>
                  <a:schemeClr val="tx1"/>
                </a:solidFill>
              </a:rPr>
              <a:t>Describe a: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Performance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Account balance retrieval  &lt; 2s, 95% of the time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Security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Account operations - MFA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Integrity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No eventual consistency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Availability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99.99% uptime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E71A992-DCCD-47B8-9AEA-BB227686FC06}"/>
              </a:ext>
            </a:extLst>
          </p:cNvPr>
          <p:cNvSpPr txBox="1">
            <a:spLocks/>
          </p:cNvSpPr>
          <p:nvPr/>
        </p:nvSpPr>
        <p:spPr>
          <a:xfrm>
            <a:off x="6456040" y="1845734"/>
            <a:ext cx="421196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Control system for driverless car</a:t>
            </a:r>
          </a:p>
          <a:p>
            <a:r>
              <a:rPr lang="en-US" dirty="0">
                <a:solidFill>
                  <a:schemeClr val="tx1"/>
                </a:solidFill>
              </a:rPr>
              <a:t>Describe a: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Performance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Braking within 100ms after sensor input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Security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In-system communications are encrypted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Safety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Sensor fail results in safely stopping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Reliability Attribute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10k hours between failures (mean)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7FFE1D-52E9-4A49-9448-DC1C46ABC855}"/>
              </a:ext>
            </a:extLst>
          </p:cNvPr>
          <p:cNvSpPr txBox="1"/>
          <p:nvPr/>
        </p:nvSpPr>
        <p:spPr>
          <a:xfrm>
            <a:off x="2387588" y="56612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would be a good example of a Portability Attribute?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Deployable to Window &amp; Linux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limits tech choices</a:t>
            </a:r>
          </a:p>
        </p:txBody>
      </p:sp>
    </p:spTree>
    <p:extLst>
      <p:ext uri="{BB962C8B-B14F-4D97-AF65-F5344CB8AC3E}">
        <p14:creationId xmlns:p14="http://schemas.microsoft.com/office/powerpoint/2010/main" val="240233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7" y="828674"/>
            <a:ext cx="10153128" cy="944141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Assumptions and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456" y="1845278"/>
            <a:ext cx="5214744" cy="431138"/>
          </a:xfrm>
        </p:spPr>
        <p:txBody>
          <a:bodyPr>
            <a:normAutofit/>
          </a:bodyPr>
          <a:lstStyle/>
          <a:p>
            <a:r>
              <a:rPr lang="en-US" dirty="0"/>
              <a:t>Hidden factors in both technology &amp; business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FE29B-4FE0-9C6B-F13A-52567350CE29}"/>
              </a:ext>
            </a:extLst>
          </p:cNvPr>
          <p:cNvSpPr txBox="1"/>
          <p:nvPr/>
        </p:nvSpPr>
        <p:spPr>
          <a:xfrm>
            <a:off x="6551985" y="2204864"/>
            <a:ext cx="4800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Dependencies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Resources </a:t>
            </a:r>
            <a:r>
              <a:rPr lang="en-US" dirty="0"/>
              <a:t>or</a:t>
            </a:r>
            <a:r>
              <a:rPr lang="en-US" b="1" dirty="0"/>
              <a:t> services</a:t>
            </a:r>
            <a:r>
              <a:rPr lang="en-US" dirty="0"/>
              <a:t> that are </a:t>
            </a:r>
            <a:r>
              <a:rPr lang="en-US" b="1" dirty="0"/>
              <a:t>needed</a:t>
            </a:r>
            <a:r>
              <a:rPr lang="en-US" dirty="0"/>
              <a:t> from </a:t>
            </a:r>
            <a:r>
              <a:rPr lang="en-US" b="1" dirty="0"/>
              <a:t>external sources</a:t>
            </a:r>
          </a:p>
          <a:p>
            <a:pPr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Not under direct control</a:t>
            </a:r>
          </a:p>
          <a:p>
            <a:pPr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Risk management</a:t>
            </a:r>
          </a:p>
          <a:p>
            <a:pPr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e.g.</a:t>
            </a:r>
          </a:p>
          <a:p>
            <a:pPr marL="4572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External payment API</a:t>
            </a:r>
          </a:p>
          <a:p>
            <a:pPr marL="4572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Cloud provider uptime</a:t>
            </a:r>
          </a:p>
          <a:p>
            <a:pPr marL="742950" lvl="3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Datacenter fire</a:t>
            </a:r>
          </a:p>
          <a:p>
            <a:pPr marL="742950" lvl="3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Crowdstrike</a:t>
            </a:r>
            <a:r>
              <a:rPr lang="en-US" sz="1600" dirty="0"/>
              <a:t>!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External system integration promises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39A0DC-BFE7-E503-FDAE-4F01DF4FE8D5}"/>
              </a:ext>
            </a:extLst>
          </p:cNvPr>
          <p:cNvSpPr txBox="1"/>
          <p:nvPr/>
        </p:nvSpPr>
        <p:spPr>
          <a:xfrm>
            <a:off x="1199456" y="2204864"/>
            <a:ext cx="48006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Assumptions</a:t>
            </a:r>
          </a:p>
          <a:p>
            <a:pPr marL="228600" indent="-2286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You</a:t>
            </a:r>
            <a:r>
              <a:rPr lang="en-US" b="1" dirty="0"/>
              <a:t> expect</a:t>
            </a:r>
            <a:r>
              <a:rPr lang="en-US" dirty="0"/>
              <a:t> something to happen, but not guaranteed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</a:t>
            </a:r>
          </a:p>
          <a:p>
            <a:pPr marL="6858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Regulations won’t change during development</a:t>
            </a:r>
          </a:p>
          <a:p>
            <a:pPr marL="6858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The license will be obtained in time</a:t>
            </a:r>
          </a:p>
          <a:p>
            <a: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If an assumption doesn't happen, you have a problem</a:t>
            </a:r>
          </a:p>
          <a:p>
            <a:pPr lvl="1" indent="-2333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Project delay</a:t>
            </a:r>
          </a:p>
          <a:p>
            <a:pPr lvl="1" indent="-2333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Budget overrun</a:t>
            </a:r>
          </a:p>
          <a:p>
            <a:pPr lvl="1" indent="-2333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Redesign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Think about plan B / minimize consequences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</a:t>
            </a:r>
          </a:p>
          <a:p>
            <a:pPr marL="685800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Design for regulation configurability</a:t>
            </a:r>
          </a:p>
          <a:p>
            <a:pPr marL="685800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Identify alternate vendors</a:t>
            </a:r>
          </a:p>
        </p:txBody>
      </p:sp>
    </p:spTree>
    <p:extLst>
      <p:ext uri="{BB962C8B-B14F-4D97-AF65-F5344CB8AC3E}">
        <p14:creationId xmlns:p14="http://schemas.microsoft.com/office/powerpoint/2010/main" val="4117215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C3000-5E42-4F2A-A2CA-DD7E98D0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71328" cy="1450757"/>
          </a:xfrm>
        </p:spPr>
        <p:txBody>
          <a:bodyPr/>
          <a:lstStyle/>
          <a:p>
            <a:r>
              <a:rPr lang="en-US" dirty="0"/>
              <a:t>Assumptions and Dependencies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AABCE-8102-49E7-A334-8CFF49682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are building a desktop application that connects to an online brokerage system</a:t>
            </a:r>
          </a:p>
          <a:p>
            <a:r>
              <a:rPr lang="en-US" dirty="0"/>
              <a:t>List some assumptions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User understands how brokerage works </a:t>
            </a: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 no tutorials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External network latency under 200ms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User already has a brokerage account</a:t>
            </a:r>
          </a:p>
          <a:p>
            <a:endParaRPr lang="en-US" dirty="0"/>
          </a:p>
          <a:p>
            <a:r>
              <a:rPr lang="en-US" dirty="0"/>
              <a:t>List some dependencies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API is available 24/7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External authentication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News feed provider</a:t>
            </a:r>
          </a:p>
          <a:p>
            <a:pPr marL="285750" indent="-173038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OS runtime libraries</a:t>
            </a:r>
          </a:p>
        </p:txBody>
      </p:sp>
    </p:spTree>
    <p:extLst>
      <p:ext uri="{BB962C8B-B14F-4D97-AF65-F5344CB8AC3E}">
        <p14:creationId xmlns:p14="http://schemas.microsoft.com/office/powerpoint/2010/main" val="1904012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08616-6BE4-C583-00C4-B8E1B3FC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8CF3B-44DA-F076-AF43-FFCC194E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35594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Business Requirement</a:t>
            </a:r>
            <a:r>
              <a:rPr lang="en-US" sz="1900" dirty="0"/>
              <a:t>: high-level business objective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e.g. must reduce loan approval time from 5 to 2 days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500" dirty="0"/>
              <a:t>Connects to company’s strategy &amp; ROI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Business Rule</a:t>
            </a:r>
            <a:r>
              <a:rPr lang="en-US" sz="1900" dirty="0"/>
              <a:t>:  policy / guideline / standard / regulation that constrains business =&gt; 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customer must be &gt;18 </a:t>
            </a:r>
            <a:r>
              <a:rPr lang="en-US" sz="1700" dirty="0" err="1"/>
              <a:t>yo</a:t>
            </a:r>
            <a:r>
              <a:rPr lang="en-US" sz="1700" dirty="0"/>
              <a:t> to apply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700" dirty="0"/>
              <a:t>Age validation </a:t>
            </a:r>
            <a:r>
              <a:rPr lang="en-US" sz="1700" dirty="0">
                <a:sym typeface="Wingdings" panose="05000000000000000000" pitchFamily="2" charset="2"/>
              </a:rPr>
              <a:t> </a:t>
            </a:r>
            <a:r>
              <a:rPr lang="en-US" sz="1700" dirty="0"/>
              <a:t>architectural decisions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Ensures compliance with legal / organizational standards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Constraint</a:t>
            </a:r>
            <a:r>
              <a:rPr lang="en-US" sz="1900" dirty="0"/>
              <a:t>:  restriction on product design / construction choices available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app must run on both iOS &amp; Android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Sets boundaries for the design team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External Interface Requirement</a:t>
            </a:r>
            <a:r>
              <a:rPr lang="en-US" sz="1900" dirty="0"/>
              <a:t>:  system-user / system / device interaction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must provide API for 3</a:t>
            </a:r>
            <a:r>
              <a:rPr lang="en-US" sz="1700" baseline="30000" dirty="0"/>
              <a:t>rd</a:t>
            </a:r>
            <a:r>
              <a:rPr lang="en-US" sz="1700" dirty="0"/>
              <a:t>-party integrations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Critical if integrations are needed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/>
              <a:t>User Requirement</a:t>
            </a:r>
            <a:r>
              <a:rPr lang="en-US" sz="1900" dirty="0"/>
              <a:t>: goal / task users must be able to perform (or desired attributes)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user must be able to reset their password via </a:t>
            </a:r>
            <a:r>
              <a:rPr lang="en-US" sz="1700" dirty="0" err="1"/>
              <a:t>sms</a:t>
            </a:r>
            <a:endParaRPr lang="en-US" sz="17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Represents end-user perspective</a:t>
            </a:r>
          </a:p>
          <a:p>
            <a:pPr lvl="1"/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36FD01-A9AE-1A30-7BB3-FF3A50D2E68D}"/>
              </a:ext>
            </a:extLst>
          </p:cNvPr>
          <p:cNvSpPr txBox="1"/>
          <p:nvPr/>
        </p:nvSpPr>
        <p:spPr>
          <a:xfrm>
            <a:off x="8544272" y="6453337"/>
            <a:ext cx="20162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Software Requirements, 3</a:t>
            </a:r>
            <a:r>
              <a:rPr lang="en-US" sz="1000" baseline="30000" dirty="0">
                <a:solidFill>
                  <a:schemeClr val="bg1"/>
                </a:solidFill>
              </a:rPr>
              <a:t>rd</a:t>
            </a:r>
            <a:r>
              <a:rPr lang="en-US" sz="1000" dirty="0">
                <a:solidFill>
                  <a:schemeClr val="bg1"/>
                </a:solidFill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279619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E622-36E7-6593-3CF3-B5BBB7FD2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25122-7D9F-5327-56BF-7FE76E0A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821CF-40D7-6CD8-06C2-E9180B664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247193" cy="446358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Functional Requirement</a:t>
            </a:r>
            <a:r>
              <a:rPr lang="en-US" dirty="0"/>
              <a:t>:  system’s behavior under specific conditions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incorrect credentials 3 times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account is locked for 15 minutes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What system does – primary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Non-Functional Requirement</a:t>
            </a:r>
            <a:r>
              <a:rPr lang="en-US" dirty="0"/>
              <a:t>: system’s properties / qualities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must generate pages in &lt;1 second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Defines usability, performance, reliability, </a:t>
            </a:r>
            <a:r>
              <a:rPr lang="en-US" sz="1600" dirty="0" err="1"/>
              <a:t>etc</a:t>
            </a:r>
            <a:r>
              <a:rPr lang="en-US" sz="1600" dirty="0"/>
              <a:t> – critical for user satisfaction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Quality Attribute</a:t>
            </a:r>
            <a:r>
              <a:rPr lang="en-US" dirty="0"/>
              <a:t>:  NFR focusing on measurable service / performance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uptime &gt;= 99.99%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Differentiate between good &amp; bad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System Requirement</a:t>
            </a:r>
            <a:r>
              <a:rPr lang="en-US" dirty="0"/>
              <a:t>:  top-level requirement across multiple subsystems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support 10k concurrent users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Multiple services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Should meet as a system (not for each subsystem)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Defines overall capabilities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EBB035-0EF2-1B1C-B9E6-6B0590F50788}"/>
              </a:ext>
            </a:extLst>
          </p:cNvPr>
          <p:cNvSpPr txBox="1"/>
          <p:nvPr/>
        </p:nvSpPr>
        <p:spPr>
          <a:xfrm>
            <a:off x="8544272" y="6453337"/>
            <a:ext cx="20162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Software Requirements, 3</a:t>
            </a:r>
            <a:r>
              <a:rPr lang="en-US" sz="1000" baseline="30000" dirty="0">
                <a:solidFill>
                  <a:schemeClr val="bg1"/>
                </a:solidFill>
              </a:rPr>
              <a:t>rd</a:t>
            </a:r>
            <a:r>
              <a:rPr lang="en-US" sz="1000" dirty="0">
                <a:solidFill>
                  <a:schemeClr val="bg1"/>
                </a:solidFill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139396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199456" y="286605"/>
            <a:ext cx="8691304" cy="1457294"/>
          </a:xfrm>
        </p:spPr>
        <p:txBody>
          <a:bodyPr>
            <a:normAutofit/>
          </a:bodyPr>
          <a:lstStyle/>
          <a:p>
            <a:r>
              <a:rPr lang="en-US" altLang="en-US" dirty="0"/>
              <a:t>Requirements Relationships</a:t>
            </a:r>
          </a:p>
        </p:txBody>
      </p:sp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1981958" y="2155766"/>
            <a:ext cx="2241005" cy="307167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non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Business Requirements</a:t>
            </a:r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2874827" y="3646606"/>
            <a:ext cx="1831003" cy="307167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non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User Requirements</a:t>
            </a:r>
          </a:p>
        </p:txBody>
      </p:sp>
      <p:sp>
        <p:nvSpPr>
          <p:cNvPr id="19464" name="Text Box 6"/>
          <p:cNvSpPr txBox="1">
            <a:spLocks noChangeArrowheads="1"/>
          </p:cNvSpPr>
          <p:nvPr/>
        </p:nvSpPr>
        <p:spPr bwMode="auto">
          <a:xfrm>
            <a:off x="1866089" y="4912626"/>
            <a:ext cx="1443921" cy="532598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System Requirements</a:t>
            </a:r>
          </a:p>
        </p:txBody>
      </p:sp>
      <p:sp>
        <p:nvSpPr>
          <p:cNvPr id="19465" name="Text Box 7"/>
          <p:cNvSpPr txBox="1">
            <a:spLocks noChangeArrowheads="1"/>
          </p:cNvSpPr>
          <p:nvPr/>
        </p:nvSpPr>
        <p:spPr bwMode="auto">
          <a:xfrm>
            <a:off x="5400765" y="2166313"/>
            <a:ext cx="1512679" cy="307167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non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Business Rules</a:t>
            </a:r>
          </a:p>
        </p:txBody>
      </p:sp>
      <p:sp>
        <p:nvSpPr>
          <p:cNvPr id="19466" name="Text Box 8"/>
          <p:cNvSpPr txBox="1">
            <a:spLocks noChangeArrowheads="1"/>
          </p:cNvSpPr>
          <p:nvPr/>
        </p:nvSpPr>
        <p:spPr bwMode="auto">
          <a:xfrm>
            <a:off x="6852006" y="3612707"/>
            <a:ext cx="1679480" cy="305849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non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Quality Attributes</a:t>
            </a:r>
          </a:p>
        </p:txBody>
      </p:sp>
      <p:sp>
        <p:nvSpPr>
          <p:cNvPr id="19467" name="Text Box 9"/>
          <p:cNvSpPr txBox="1">
            <a:spLocks noChangeArrowheads="1"/>
          </p:cNvSpPr>
          <p:nvPr/>
        </p:nvSpPr>
        <p:spPr bwMode="auto">
          <a:xfrm>
            <a:off x="5864358" y="4543530"/>
            <a:ext cx="1350184" cy="536553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squar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External </a:t>
            </a:r>
          </a:p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Interfaces</a:t>
            </a:r>
          </a:p>
        </p:txBody>
      </p:sp>
      <p:sp>
        <p:nvSpPr>
          <p:cNvPr id="19468" name="Text Box 10"/>
          <p:cNvSpPr txBox="1">
            <a:spLocks noChangeArrowheads="1"/>
          </p:cNvSpPr>
          <p:nvPr/>
        </p:nvSpPr>
        <p:spPr bwMode="auto">
          <a:xfrm>
            <a:off x="7519533" y="5062050"/>
            <a:ext cx="1161248" cy="305849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wrap="none"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Constraints</a:t>
            </a:r>
          </a:p>
        </p:txBody>
      </p:sp>
      <p:sp>
        <p:nvSpPr>
          <p:cNvPr id="19469" name="Text Box 11"/>
          <p:cNvSpPr txBox="1">
            <a:spLocks noChangeArrowheads="1"/>
          </p:cNvSpPr>
          <p:nvPr/>
        </p:nvSpPr>
        <p:spPr bwMode="auto">
          <a:xfrm>
            <a:off x="3940291" y="4951696"/>
            <a:ext cx="1443921" cy="532598"/>
          </a:xfrm>
          <a:prstGeom prst="rect">
            <a:avLst/>
          </a:prstGeom>
          <a:noFill/>
          <a:ln w="38100">
            <a:noFill/>
            <a:miter lim="800000"/>
            <a:headEnd/>
            <a:tailEnd type="none" w="med" len="lg"/>
          </a:ln>
        </p:spPr>
        <p:txBody>
          <a:bodyPr lIns="82296" rIns="82296">
            <a:spAutoFit/>
          </a:bodyPr>
          <a:lstStyle/>
          <a:p>
            <a:pPr algn="ctr" defTabSz="841375"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Functional Requirements</a:t>
            </a:r>
          </a:p>
        </p:txBody>
      </p:sp>
      <p:sp>
        <p:nvSpPr>
          <p:cNvPr id="8206" name="Text Box 12"/>
          <p:cNvSpPr txBox="1">
            <a:spLocks noChangeArrowheads="1"/>
          </p:cNvSpPr>
          <p:nvPr/>
        </p:nvSpPr>
        <p:spPr bwMode="auto">
          <a:xfrm>
            <a:off x="1872473" y="2999731"/>
            <a:ext cx="3117220" cy="30674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Vision and Scope Document</a:t>
            </a:r>
          </a:p>
        </p:txBody>
      </p:sp>
      <p:sp>
        <p:nvSpPr>
          <p:cNvPr id="8207" name="Text Box 13"/>
          <p:cNvSpPr txBox="1">
            <a:spLocks noChangeArrowheads="1"/>
          </p:cNvSpPr>
          <p:nvPr/>
        </p:nvSpPr>
        <p:spPr bwMode="auto">
          <a:xfrm>
            <a:off x="2438716" y="4234037"/>
            <a:ext cx="2760868" cy="30777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User Requirements Document</a:t>
            </a:r>
          </a:p>
        </p:txBody>
      </p:sp>
      <p:sp>
        <p:nvSpPr>
          <p:cNvPr id="8208" name="Text Box 14"/>
          <p:cNvSpPr txBox="1">
            <a:spLocks noChangeArrowheads="1"/>
          </p:cNvSpPr>
          <p:nvPr/>
        </p:nvSpPr>
        <p:spPr bwMode="auto">
          <a:xfrm>
            <a:off x="3657696" y="5858559"/>
            <a:ext cx="4034050" cy="30674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>
            <a:spAutoFit/>
          </a:bodyPr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/>
              <a:t>Software Requirements Specification</a:t>
            </a:r>
          </a:p>
        </p:txBody>
      </p:sp>
      <p:sp>
        <p:nvSpPr>
          <p:cNvPr id="8209" name="Line 15"/>
          <p:cNvSpPr>
            <a:spLocks noChangeShapeType="1"/>
          </p:cNvSpPr>
          <p:nvPr/>
        </p:nvSpPr>
        <p:spPr bwMode="auto">
          <a:xfrm>
            <a:off x="3143672" y="2629243"/>
            <a:ext cx="128239" cy="35466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0" name="Line 16"/>
          <p:cNvSpPr>
            <a:spLocks noChangeShapeType="1"/>
          </p:cNvSpPr>
          <p:nvPr/>
        </p:nvSpPr>
        <p:spPr bwMode="auto">
          <a:xfrm>
            <a:off x="3553327" y="3352681"/>
            <a:ext cx="207560" cy="349392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1" name="Line 17"/>
          <p:cNvSpPr>
            <a:spLocks noChangeShapeType="1"/>
          </p:cNvSpPr>
          <p:nvPr/>
        </p:nvSpPr>
        <p:spPr bwMode="auto">
          <a:xfrm>
            <a:off x="3884351" y="3977332"/>
            <a:ext cx="171071" cy="25315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2" name="Line 18"/>
          <p:cNvSpPr>
            <a:spLocks noChangeShapeType="1"/>
          </p:cNvSpPr>
          <p:nvPr/>
        </p:nvSpPr>
        <p:spPr bwMode="auto">
          <a:xfrm>
            <a:off x="3280681" y="5205000"/>
            <a:ext cx="655788" cy="0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3" name="Line 19"/>
          <p:cNvSpPr>
            <a:spLocks noChangeShapeType="1"/>
          </p:cNvSpPr>
          <p:nvPr/>
        </p:nvSpPr>
        <p:spPr bwMode="auto">
          <a:xfrm>
            <a:off x="4258535" y="4529552"/>
            <a:ext cx="219261" cy="383271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4" name="Line 20"/>
          <p:cNvSpPr>
            <a:spLocks noChangeShapeType="1"/>
          </p:cNvSpPr>
          <p:nvPr/>
        </p:nvSpPr>
        <p:spPr bwMode="auto">
          <a:xfrm>
            <a:off x="4902046" y="5525426"/>
            <a:ext cx="279927" cy="32614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5" name="Line 21"/>
          <p:cNvSpPr>
            <a:spLocks noChangeShapeType="1"/>
          </p:cNvSpPr>
          <p:nvPr/>
        </p:nvSpPr>
        <p:spPr bwMode="auto">
          <a:xfrm flipH="1">
            <a:off x="4878836" y="2555203"/>
            <a:ext cx="797493" cy="1229357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6" name="Line 22"/>
          <p:cNvSpPr>
            <a:spLocks noChangeShapeType="1"/>
          </p:cNvSpPr>
          <p:nvPr/>
        </p:nvSpPr>
        <p:spPr bwMode="auto">
          <a:xfrm flipH="1">
            <a:off x="5192159" y="3870410"/>
            <a:ext cx="1550464" cy="1162393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7" name="Line 23"/>
          <p:cNvSpPr>
            <a:spLocks noChangeShapeType="1"/>
          </p:cNvSpPr>
          <p:nvPr/>
        </p:nvSpPr>
        <p:spPr bwMode="auto">
          <a:xfrm flipH="1">
            <a:off x="5095382" y="2584430"/>
            <a:ext cx="939847" cy="2367947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 dirty="0"/>
          </a:p>
        </p:txBody>
      </p:sp>
      <p:sp>
        <p:nvSpPr>
          <p:cNvPr id="8218" name="Line 24"/>
          <p:cNvSpPr>
            <a:spLocks noChangeShapeType="1"/>
          </p:cNvSpPr>
          <p:nvPr/>
        </p:nvSpPr>
        <p:spPr bwMode="auto">
          <a:xfrm flipH="1">
            <a:off x="7292168" y="5403455"/>
            <a:ext cx="533952" cy="4764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19" name="Line 25"/>
          <p:cNvSpPr>
            <a:spLocks noChangeShapeType="1"/>
          </p:cNvSpPr>
          <p:nvPr/>
        </p:nvSpPr>
        <p:spPr bwMode="auto">
          <a:xfrm flipH="1">
            <a:off x="7020795" y="3985042"/>
            <a:ext cx="718232" cy="185901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20" name="Line 26"/>
          <p:cNvSpPr>
            <a:spLocks noChangeShapeType="1"/>
          </p:cNvSpPr>
          <p:nvPr/>
        </p:nvSpPr>
        <p:spPr bwMode="auto">
          <a:xfrm flipH="1">
            <a:off x="6258261" y="5118654"/>
            <a:ext cx="361005" cy="722016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21" name="Line 16"/>
          <p:cNvSpPr>
            <a:spLocks noChangeShapeType="1"/>
          </p:cNvSpPr>
          <p:nvPr/>
        </p:nvSpPr>
        <p:spPr bwMode="auto">
          <a:xfrm>
            <a:off x="6590397" y="2521629"/>
            <a:ext cx="553556" cy="1062199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  <p:sp>
        <p:nvSpPr>
          <p:cNvPr id="8224" name="Oval 1"/>
          <p:cNvSpPr>
            <a:spLocks noChangeArrowheads="1"/>
          </p:cNvSpPr>
          <p:nvPr/>
        </p:nvSpPr>
        <p:spPr bwMode="auto">
          <a:xfrm>
            <a:off x="1885158" y="2060848"/>
            <a:ext cx="2373377" cy="537343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25" name="Oval 2"/>
          <p:cNvSpPr>
            <a:spLocks noChangeArrowheads="1"/>
          </p:cNvSpPr>
          <p:nvPr/>
        </p:nvSpPr>
        <p:spPr bwMode="auto">
          <a:xfrm>
            <a:off x="5248020" y="2118164"/>
            <a:ext cx="1785223" cy="437039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26" name="Oval 3"/>
          <p:cNvSpPr>
            <a:spLocks noChangeArrowheads="1"/>
          </p:cNvSpPr>
          <p:nvPr/>
        </p:nvSpPr>
        <p:spPr bwMode="auto">
          <a:xfrm>
            <a:off x="2680897" y="3645024"/>
            <a:ext cx="2221149" cy="336736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cxnSp>
        <p:nvCxnSpPr>
          <p:cNvPr id="8227" name="Straight Arrow Connector 5"/>
          <p:cNvCxnSpPr>
            <a:cxnSpLocks noChangeShapeType="1"/>
            <a:stCxn id="8225" idx="2"/>
            <a:endCxn id="8224" idx="6"/>
          </p:cNvCxnSpPr>
          <p:nvPr/>
        </p:nvCxnSpPr>
        <p:spPr bwMode="auto">
          <a:xfrm flipH="1" flipV="1">
            <a:off x="4258535" y="2329520"/>
            <a:ext cx="989484" cy="7164"/>
          </a:xfrm>
          <a:prstGeom prst="straightConnector1">
            <a:avLst/>
          </a:prstGeom>
          <a:noFill/>
          <a:ln w="38100" algn="ctr">
            <a:solidFill>
              <a:srgbClr val="003F8A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28" name="Oval 9"/>
          <p:cNvSpPr>
            <a:spLocks noChangeArrowheads="1"/>
          </p:cNvSpPr>
          <p:nvPr/>
        </p:nvSpPr>
        <p:spPr bwMode="auto">
          <a:xfrm>
            <a:off x="6721866" y="3562332"/>
            <a:ext cx="1875175" cy="422711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29" name="Oval 10"/>
          <p:cNvSpPr>
            <a:spLocks noChangeArrowheads="1"/>
          </p:cNvSpPr>
          <p:nvPr/>
        </p:nvSpPr>
        <p:spPr bwMode="auto">
          <a:xfrm>
            <a:off x="5856933" y="4479399"/>
            <a:ext cx="1370054" cy="659141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30" name="Oval 11"/>
          <p:cNvSpPr>
            <a:spLocks noChangeArrowheads="1"/>
          </p:cNvSpPr>
          <p:nvPr/>
        </p:nvSpPr>
        <p:spPr bwMode="auto">
          <a:xfrm>
            <a:off x="7393056" y="5038236"/>
            <a:ext cx="1370054" cy="358228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31" name="Oval 12"/>
          <p:cNvSpPr>
            <a:spLocks noChangeArrowheads="1"/>
          </p:cNvSpPr>
          <p:nvPr/>
        </p:nvSpPr>
        <p:spPr bwMode="auto">
          <a:xfrm>
            <a:off x="3940240" y="4894945"/>
            <a:ext cx="1404652" cy="644812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sp>
        <p:nvSpPr>
          <p:cNvPr id="8232" name="Oval 13"/>
          <p:cNvSpPr>
            <a:spLocks noChangeArrowheads="1"/>
          </p:cNvSpPr>
          <p:nvPr/>
        </p:nvSpPr>
        <p:spPr bwMode="auto">
          <a:xfrm>
            <a:off x="1850561" y="4902108"/>
            <a:ext cx="1418491" cy="644812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/>
          </a:p>
        </p:txBody>
      </p:sp>
      <p:cxnSp>
        <p:nvCxnSpPr>
          <p:cNvPr id="8233" name="Straight Connector 15"/>
          <p:cNvCxnSpPr>
            <a:cxnSpLocks noChangeShapeType="1"/>
            <a:stCxn id="8206" idx="3"/>
          </p:cNvCxnSpPr>
          <p:nvPr/>
        </p:nvCxnSpPr>
        <p:spPr bwMode="auto">
          <a:xfrm flipV="1">
            <a:off x="4989693" y="3125293"/>
            <a:ext cx="3842611" cy="27811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34" name="Straight Connector 17"/>
          <p:cNvCxnSpPr>
            <a:cxnSpLocks noChangeShapeType="1"/>
            <a:endCxn id="8207" idx="1"/>
          </p:cNvCxnSpPr>
          <p:nvPr/>
        </p:nvCxnSpPr>
        <p:spPr bwMode="auto">
          <a:xfrm>
            <a:off x="1566863" y="4386259"/>
            <a:ext cx="871853" cy="1667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35" name="Straight Connector 20"/>
          <p:cNvCxnSpPr>
            <a:cxnSpLocks noChangeShapeType="1"/>
            <a:stCxn id="8207" idx="3"/>
          </p:cNvCxnSpPr>
          <p:nvPr/>
        </p:nvCxnSpPr>
        <p:spPr bwMode="auto">
          <a:xfrm>
            <a:off x="5199584" y="4387926"/>
            <a:ext cx="3632720" cy="12662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36" name="Straight Connector 22"/>
          <p:cNvCxnSpPr>
            <a:cxnSpLocks noChangeShapeType="1"/>
            <a:endCxn id="19469" idx="3"/>
          </p:cNvCxnSpPr>
          <p:nvPr/>
        </p:nvCxnSpPr>
        <p:spPr bwMode="auto">
          <a:xfrm flipH="1">
            <a:off x="5384439" y="4980923"/>
            <a:ext cx="472494" cy="237303"/>
          </a:xfrm>
          <a:prstGeom prst="line">
            <a:avLst/>
          </a:prstGeom>
          <a:noFill/>
          <a:ln w="38100" algn="ctr">
            <a:solidFill>
              <a:srgbClr val="003F8A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37" name="Straight Connector 19457"/>
          <p:cNvCxnSpPr>
            <a:cxnSpLocks noChangeShapeType="1"/>
            <a:endCxn id="8206" idx="1"/>
          </p:cNvCxnSpPr>
          <p:nvPr/>
        </p:nvCxnSpPr>
        <p:spPr bwMode="auto">
          <a:xfrm>
            <a:off x="1566863" y="3146787"/>
            <a:ext cx="305610" cy="6316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7" name="TextBox 19471"/>
          <p:cNvSpPr txBox="1">
            <a:spLocks noChangeArrowheads="1"/>
          </p:cNvSpPr>
          <p:nvPr/>
        </p:nvSpPr>
        <p:spPr bwMode="auto">
          <a:xfrm>
            <a:off x="10219631" y="5546920"/>
            <a:ext cx="179568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stored in</a:t>
            </a:r>
          </a:p>
          <a:p>
            <a:endParaRPr lang="en-US" altLang="en-US" dirty="0"/>
          </a:p>
          <a:p>
            <a:r>
              <a:rPr lang="en-US" altLang="en-US" dirty="0"/>
              <a:t>origin of or influence</a:t>
            </a:r>
          </a:p>
        </p:txBody>
      </p:sp>
      <p:sp>
        <p:nvSpPr>
          <p:cNvPr id="2" name="Line 24">
            <a:extLst>
              <a:ext uri="{FF2B5EF4-FFF2-40B4-BE49-F238E27FC236}">
                <a16:creationId xmlns:a16="http://schemas.microsoft.com/office/drawing/2014/main" id="{8C9FD65D-09ED-2305-9787-3A8087BD89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98546" y="5709537"/>
            <a:ext cx="621085" cy="1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 dirty="0"/>
          </a:p>
        </p:txBody>
      </p:sp>
      <p:sp>
        <p:nvSpPr>
          <p:cNvPr id="3" name="Line 18">
            <a:extLst>
              <a:ext uri="{FF2B5EF4-FFF2-40B4-BE49-F238E27FC236}">
                <a16:creationId xmlns:a16="http://schemas.microsoft.com/office/drawing/2014/main" id="{B85A6A11-4BAF-A8C6-72D7-A0CE5D3609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5078" y="6155334"/>
            <a:ext cx="621085" cy="0"/>
          </a:xfrm>
          <a:prstGeom prst="line">
            <a:avLst/>
          </a:prstGeom>
          <a:noFill/>
          <a:ln w="38100">
            <a:solidFill>
              <a:srgbClr val="00447F"/>
            </a:solidFill>
            <a:prstDash val="dash"/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2296" rIns="82296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9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A0A3-5094-2B04-1799-30D9BD29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0D14E-BB46-29EF-B086-B030F20C5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4824"/>
            <a:ext cx="10111288" cy="4608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Functional requirements can influence the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Functionality we need to have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Subsystems we introduce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Data flows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Execution flows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… but the influence is limited as functional requirements can often be implemented in different ways</a:t>
            </a:r>
          </a:p>
          <a:p>
            <a:pPr marL="0">
              <a:buNone/>
            </a:pPr>
            <a:r>
              <a:rPr lang="en-US" dirty="0"/>
              <a:t>Extracting ASRs from FR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architect’s job.</a:t>
            </a:r>
          </a:p>
          <a:p>
            <a:pPr marL="544068" lvl="1" indent="-342900">
              <a:buFont typeface="Arial" panose="020B0604020202020204" pitchFamily="34" charset="0"/>
              <a:buChar char="•"/>
            </a:pPr>
            <a:r>
              <a:rPr lang="en-US" dirty="0"/>
              <a:t>“real-time payment validation”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security &amp; performance &amp; concurrency &amp; API integration</a:t>
            </a:r>
          </a:p>
          <a:p>
            <a:pPr marL="0" indent="0">
              <a:buNone/>
            </a:pPr>
            <a:r>
              <a:rPr lang="en-US" dirty="0"/>
              <a:t>Sometimes FRs can conflict with other needs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Find a solution / trade-off – architect’s job</a:t>
            </a:r>
          </a:p>
        </p:txBody>
      </p:sp>
    </p:spTree>
    <p:extLst>
      <p:ext uri="{BB962C8B-B14F-4D97-AF65-F5344CB8AC3E}">
        <p14:creationId xmlns:p14="http://schemas.microsoft.com/office/powerpoint/2010/main" val="733551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56" y="404665"/>
            <a:ext cx="7402015" cy="1296143"/>
          </a:xfrm>
        </p:spPr>
        <p:txBody>
          <a:bodyPr>
            <a:normAutofit/>
          </a:bodyPr>
          <a:lstStyle/>
          <a:p>
            <a:r>
              <a:rPr lang="en-US" dirty="0"/>
              <a:t>Non-Functional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456" y="1845734"/>
            <a:ext cx="9001001" cy="4391578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/>
              <a:t>System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Associated hardware, inputs and outputs, major software components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System architecture is wider than the software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mobile banking app requires a phone with biometrics &amp; secure backend</a:t>
            </a:r>
          </a:p>
          <a:p>
            <a:r>
              <a:rPr lang="en-US" sz="2200" b="1" dirty="0"/>
              <a:t>External interfaces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Interfaces to devices and systems across the system boundary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new management system must integrate with the existing accounting software</a:t>
            </a:r>
          </a:p>
          <a:p>
            <a:r>
              <a:rPr lang="en-US" b="1" dirty="0"/>
              <a:t>Constraints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Limiting factors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technology choices, standards, business rules, laws, etc.</a:t>
            </a:r>
          </a:p>
          <a:p>
            <a:pPr marL="0">
              <a:buNone/>
            </a:pPr>
            <a:r>
              <a:rPr lang="en-US" sz="2200" b="1" dirty="0"/>
              <a:t>Quality Attributes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Items affecting the overall ‘goodness’ of the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performance / security / availability requirements</a:t>
            </a:r>
          </a:p>
        </p:txBody>
      </p:sp>
    </p:spTree>
    <p:extLst>
      <p:ext uri="{BB962C8B-B14F-4D97-AF65-F5344CB8AC3E}">
        <p14:creationId xmlns:p14="http://schemas.microsoft.com/office/powerpoint/2010/main" val="365997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BACD8-2C94-484D-8FA2-5492281F0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&amp; 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BF56-E219-48E7-AB32-FA128F59E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u="sng" dirty="0"/>
              <a:t>Definition:</a:t>
            </a:r>
          </a:p>
          <a:p>
            <a:r>
              <a:rPr lang="en-US" dirty="0"/>
              <a:t>“A </a:t>
            </a:r>
            <a:r>
              <a:rPr lang="en-US" b="1" dirty="0"/>
              <a:t>Quality Attribute</a:t>
            </a:r>
            <a:r>
              <a:rPr lang="en-US" dirty="0"/>
              <a:t> is a </a:t>
            </a:r>
            <a:r>
              <a:rPr lang="en-US" b="1" dirty="0"/>
              <a:t>measurable</a:t>
            </a:r>
            <a:r>
              <a:rPr lang="en-US" dirty="0"/>
              <a:t> or </a:t>
            </a:r>
            <a:r>
              <a:rPr lang="en-US" b="1" dirty="0"/>
              <a:t>testable</a:t>
            </a:r>
            <a:r>
              <a:rPr lang="en-US" dirty="0"/>
              <a:t> property of a system that is used to indicate </a:t>
            </a:r>
            <a:r>
              <a:rPr lang="en-US" b="1" dirty="0"/>
              <a:t>how well the system satisfies the needs</a:t>
            </a:r>
            <a:r>
              <a:rPr lang="en-US" dirty="0"/>
              <a:t> of its stakeholders.” </a:t>
            </a:r>
            <a:r>
              <a:rPr lang="en-US" sz="1600" dirty="0"/>
              <a:t>(SAiP p.39)</a:t>
            </a:r>
          </a:p>
          <a:p>
            <a:r>
              <a:rPr lang="en-US" b="1" dirty="0"/>
              <a:t>FR</a:t>
            </a:r>
            <a:r>
              <a:rPr lang="en-US" dirty="0"/>
              <a:t> – what, </a:t>
            </a:r>
            <a:r>
              <a:rPr lang="en-US" b="1" dirty="0"/>
              <a:t>NFR</a:t>
            </a:r>
            <a:r>
              <a:rPr lang="en-US" dirty="0"/>
              <a:t> - how well</a:t>
            </a:r>
          </a:p>
          <a:p>
            <a:endParaRPr lang="en-US" dirty="0"/>
          </a:p>
          <a:p>
            <a:r>
              <a:rPr lang="en-US" sz="2400" u="sng" dirty="0"/>
              <a:t>Advice:</a:t>
            </a:r>
          </a:p>
          <a:p>
            <a:r>
              <a:rPr lang="en-US" dirty="0"/>
              <a:t>How do you know something is an important Quality Attribute?</a:t>
            </a:r>
          </a:p>
          <a:p>
            <a:r>
              <a:rPr lang="en-US" dirty="0"/>
              <a:t>Would people still use my application if we have a terrible score on this attribute?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8D8C8AB7-1036-44D4-B584-375269657A95}"/>
              </a:ext>
            </a:extLst>
          </p:cNvPr>
          <p:cNvSpPr txBox="1"/>
          <p:nvPr/>
        </p:nvSpPr>
        <p:spPr>
          <a:xfrm>
            <a:off x="1097280" y="6003937"/>
            <a:ext cx="10058400" cy="410369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ts val="1610"/>
              </a:lnSpc>
              <a:defRPr/>
            </a:pPr>
            <a:r>
              <a:rPr lang="en-CA" sz="1406" dirty="0">
                <a:solidFill>
                  <a:srgbClr val="000000"/>
                </a:solidFill>
                <a:cs typeface="Garamond Italic"/>
              </a:rPr>
              <a:t>Some material in these slides is adapted from Software Architecture in Practice, 4th edition by Bass, Clements and </a:t>
            </a:r>
            <a:r>
              <a:rPr lang="en-CA" sz="1406" dirty="0" err="1">
                <a:solidFill>
                  <a:srgbClr val="000000"/>
                </a:solidFill>
                <a:cs typeface="Garamond Italic"/>
              </a:rPr>
              <a:t>Kazman</a:t>
            </a:r>
            <a:r>
              <a:rPr lang="en-CA" sz="1406" dirty="0">
                <a:solidFill>
                  <a:srgbClr val="000000"/>
                </a:solidFill>
                <a:cs typeface="Garamond Italic"/>
              </a:rPr>
              <a:t>.</a:t>
            </a:r>
          </a:p>
          <a:p>
            <a:pPr>
              <a:lnSpc>
                <a:spcPts val="1610"/>
              </a:lnSpc>
              <a:defRPr/>
            </a:pPr>
            <a:endParaRPr lang="en-CA" sz="1406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94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127448" y="1844824"/>
            <a:ext cx="4343400" cy="4341812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defRPr/>
            </a:pPr>
            <a:r>
              <a:rPr lang="en-US" sz="3200" b="1" dirty="0"/>
              <a:t>Operational categories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Availability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Interoperability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Reliability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Usability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Performance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Deployability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Scalability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Monitorability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Mobility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Compatibility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Security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Safety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Energy Efficiency</a:t>
            </a:r>
          </a:p>
          <a:p>
            <a:pPr marL="914400" lvl="1" indent="-457200" defTabSz="9144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900" b="1" dirty="0"/>
              <a:t>Integrability</a:t>
            </a:r>
          </a:p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sz="24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6240016" y="1844824"/>
            <a:ext cx="4572000" cy="3384376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dirty="0"/>
              <a:t>Developmental categories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b="1" dirty="0"/>
              <a:t>Modifiability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Variability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Supportability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b="1" dirty="0"/>
              <a:t>Testability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Maintainability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Portability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Localizability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Development distributability</a:t>
            </a:r>
          </a:p>
          <a:p>
            <a:pPr marL="800100" lvl="1" indent="-34290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Buildability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99456" y="260649"/>
            <a:ext cx="9937104" cy="1440159"/>
          </a:xfrm>
        </p:spPr>
        <p:txBody>
          <a:bodyPr>
            <a:normAutofit/>
          </a:bodyPr>
          <a:lstStyle/>
          <a:p>
            <a:r>
              <a:rPr lang="en-CA" dirty="0">
                <a:ea typeface="Garamond" pitchFamily="18" charset="0"/>
                <a:cs typeface="Garamond" pitchFamily="18" charset="0"/>
              </a:rPr>
              <a:t>Quality Attributes – Master List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0817DA-2F31-4115-B2A9-2090CFBC36F8}"/>
              </a:ext>
            </a:extLst>
          </p:cNvPr>
          <p:cNvSpPr txBox="1"/>
          <p:nvPr/>
        </p:nvSpPr>
        <p:spPr>
          <a:xfrm>
            <a:off x="6096000" y="5733256"/>
            <a:ext cx="4572000" cy="307777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 dirty="0">
                <a:solidFill>
                  <a:srgbClr val="555555"/>
                </a:solidFill>
              </a:rPr>
              <a:t>★ Bold = SAiP 4th ed. "A List"</a:t>
            </a:r>
          </a:p>
        </p:txBody>
      </p:sp>
    </p:spTree>
    <p:extLst>
      <p:ext uri="{BB962C8B-B14F-4D97-AF65-F5344CB8AC3E}">
        <p14:creationId xmlns:p14="http://schemas.microsoft.com/office/powerpoint/2010/main" val="531554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039D3-015F-E37C-1DEE-6A0DCF6B3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FEFE-823D-2B8C-E356-8E1EA8A68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286604"/>
            <a:ext cx="8763312" cy="1407403"/>
          </a:xfrm>
        </p:spPr>
        <p:txBody>
          <a:bodyPr/>
          <a:lstStyle/>
          <a:p>
            <a:r>
              <a:rPr lang="en-US" dirty="0"/>
              <a:t>Usability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64DBC-E85B-651F-02ED-A6CD1EBA3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7448" y="1878392"/>
            <a:ext cx="7618316" cy="4672342"/>
          </a:xfrm>
        </p:spPr>
        <p:txBody>
          <a:bodyPr>
            <a:noAutofit/>
          </a:bodyPr>
          <a:lstStyle/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Ease of learning and retention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Ease of use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Some input devices require more time to learn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Error avoidance and recovery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Deleted PhD thesis!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Efficiency of interactions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Accessibility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Focus on creating the optimal UX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Optimal, not the best</a:t>
            </a: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Contradict other requirements</a:t>
            </a:r>
          </a:p>
          <a:p>
            <a:pPr lvl="2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e.g. usability vs security – </a:t>
            </a:r>
            <a:r>
              <a:rPr lang="en-US" sz="1600" dirty="0" err="1"/>
              <a:t>myCourses</a:t>
            </a:r>
            <a:r>
              <a:rPr lang="en-US" sz="1600" dirty="0"/>
              <a:t> daily login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7EFBED-5D5E-019B-054E-CC98641CF9A3}"/>
              </a:ext>
            </a:extLst>
          </p:cNvPr>
          <p:cNvSpPr/>
          <p:nvPr/>
        </p:nvSpPr>
        <p:spPr>
          <a:xfrm>
            <a:off x="2639616" y="6021288"/>
            <a:ext cx="63904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3C3C3C"/>
                </a:solidFill>
                <a:latin typeface="Roboto"/>
              </a:rPr>
              <a:t>Wiegers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, Karl. </a:t>
            </a:r>
            <a:r>
              <a:rPr lang="en-US" sz="1100" i="1" dirty="0">
                <a:solidFill>
                  <a:srgbClr val="3C3C3C"/>
                </a:solidFill>
                <a:latin typeface="Roboto"/>
              </a:rPr>
              <a:t>Software Requirements, 3rd Edition</a:t>
            </a:r>
            <a:r>
              <a:rPr lang="en-US" sz="1100" dirty="0">
                <a:solidFill>
                  <a:srgbClr val="3C3C3C"/>
                </a:solidFill>
                <a:latin typeface="Roboto"/>
              </a:rPr>
              <a:t>. Microsoft Press PTG, 2014. [Bookshelf Online].</a:t>
            </a:r>
            <a:endParaRPr lang="en-US" sz="1100" dirty="0"/>
          </a:p>
        </p:txBody>
      </p:sp>
      <p:pic>
        <p:nvPicPr>
          <p:cNvPr id="1026" name="Picture 2" descr="Video Games - PC MASTER RACE - video game memes, Pokémon GO - Cheezburger">
            <a:extLst>
              <a:ext uri="{FF2B5EF4-FFF2-40B4-BE49-F238E27FC236}">
                <a16:creationId xmlns:a16="http://schemas.microsoft.com/office/drawing/2014/main" id="{628C78E1-4B93-B644-9C29-74B1CF93C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73" y="2291097"/>
            <a:ext cx="2622798" cy="26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0615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F1A6A24-644D-4F94-B862-3E6785EB3E4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4e9ec4ac-54b9-4853-838e-754d572ad3d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9996</TotalTime>
  <Words>1364</Words>
  <Application>Microsoft Office PowerPoint</Application>
  <PresentationFormat>Widescreen</PresentationFormat>
  <Paragraphs>245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Garamond Italic</vt:lpstr>
      <vt:lpstr>Roboto</vt:lpstr>
      <vt:lpstr>Wingdings</vt:lpstr>
      <vt:lpstr>Retrospect</vt:lpstr>
      <vt:lpstr>Functional &amp; Non-Functional Requirements</vt:lpstr>
      <vt:lpstr>Types of Requirements</vt:lpstr>
      <vt:lpstr>Types of Requirements</vt:lpstr>
      <vt:lpstr>Requirements Relationships</vt:lpstr>
      <vt:lpstr>Functional Requirements</vt:lpstr>
      <vt:lpstr>Non-Functional Requirements</vt:lpstr>
      <vt:lpstr>Definition &amp; Advice</vt:lpstr>
      <vt:lpstr>Quality Attributes – Master List </vt:lpstr>
      <vt:lpstr>Usability</vt:lpstr>
      <vt:lpstr>Performance</vt:lpstr>
      <vt:lpstr>Security</vt:lpstr>
      <vt:lpstr>Safety</vt:lpstr>
      <vt:lpstr>Quality Attribute Scenarios</vt:lpstr>
      <vt:lpstr>Requirements Assumptions and Dependencies</vt:lpstr>
      <vt:lpstr>Assumptions and Dependencies Discussion</vt:lpstr>
    </vt:vector>
  </TitlesOfParts>
  <Company>Investintech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 and Tactics</dc:title>
  <dc:creator>A2E_Engine</dc:creator>
  <cp:lastModifiedBy>Christopher Wake</cp:lastModifiedBy>
  <cp:revision>271</cp:revision>
  <dcterms:created xsi:type="dcterms:W3CDTF">2011-12-15T10:15:39Z</dcterms:created>
  <dcterms:modified xsi:type="dcterms:W3CDTF">2026-07-09T19:25:59Z</dcterms:modified>
</cp:coreProperties>
</file>